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B7EEA-8CAB-4935-8E05-B579315610F3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E34FDA-DFF0-4DF1-A4C1-8B59CCC1C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B7EEA-8CAB-4935-8E05-B579315610F3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E34FDA-DFF0-4DF1-A4C1-8B59CCC1C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B7EEA-8CAB-4935-8E05-B579315610F3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E34FDA-DFF0-4DF1-A4C1-8B59CCC1C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B7EEA-8CAB-4935-8E05-B579315610F3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E34FDA-DFF0-4DF1-A4C1-8B59CCC1C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B7EEA-8CAB-4935-8E05-B579315610F3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E34FDA-DFF0-4DF1-A4C1-8B59CCC1C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B7EEA-8CAB-4935-8E05-B579315610F3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E34FDA-DFF0-4DF1-A4C1-8B59CCC1C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B7EEA-8CAB-4935-8E05-B579315610F3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E34FDA-DFF0-4DF1-A4C1-8B59CCC1C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B7EEA-8CAB-4935-8E05-B579315610F3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E34FDA-DFF0-4DF1-A4C1-8B59CCC1C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B7EEA-8CAB-4935-8E05-B579315610F3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E34FDA-DFF0-4DF1-A4C1-8B59CCC1C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B7EEA-8CAB-4935-8E05-B579315610F3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E34FDA-DFF0-4DF1-A4C1-8B59CCC1CE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B7EEA-8CAB-4935-8E05-B579315610F3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E34FDA-DFF0-4DF1-A4C1-8B59CCC1CE4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A1B7EEA-8CAB-4935-8E05-B579315610F3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CE34FDA-DFF0-4DF1-A4C1-8B59CCC1CE4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857364"/>
            <a:ext cx="7772400" cy="1828800"/>
          </a:xfrm>
        </p:spPr>
        <p:txBody>
          <a:bodyPr>
            <a:normAutofit fontScale="90000"/>
          </a:bodyPr>
          <a:lstStyle/>
          <a:p>
            <a:r>
              <a:rPr lang="ru-RU" dirty="0"/>
              <a:t>«Работа с одаренными детьми. Формы и методы работы с одарёнными детьми»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4572008"/>
            <a:ext cx="7772400" cy="914400"/>
          </a:xfrm>
        </p:spPr>
        <p:txBody>
          <a:bodyPr/>
          <a:lstStyle/>
          <a:p>
            <a:r>
              <a:rPr lang="ru-RU" dirty="0" smtClean="0"/>
              <a:t>Выполнила: </a:t>
            </a:r>
            <a:r>
              <a:rPr lang="ru-RU" dirty="0" err="1" smtClean="0"/>
              <a:t>Спичкина</a:t>
            </a:r>
            <a:r>
              <a:rPr lang="ru-RU" dirty="0" smtClean="0"/>
              <a:t> Анастасия Олеговна,</a:t>
            </a:r>
          </a:p>
          <a:p>
            <a:r>
              <a:rPr lang="ru-RU" dirty="0" smtClean="0"/>
              <a:t>Методист МБКДО «ГЦДТТ им. В.П. Чкалова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Формы и методы работы с одарёнными детьми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Формы </a:t>
            </a:r>
            <a:r>
              <a:rPr lang="ru-RU" b="1" dirty="0" smtClean="0"/>
              <a:t>работы:</a:t>
            </a:r>
            <a:endParaRPr lang="ru-RU" dirty="0" smtClean="0"/>
          </a:p>
          <a:p>
            <a:r>
              <a:rPr lang="ru-RU" dirty="0" smtClean="0"/>
              <a:t> классно-урочная (работа в парах, в малых группах), </a:t>
            </a:r>
            <a:r>
              <a:rPr lang="ru-RU" dirty="0" err="1" smtClean="0"/>
              <a:t>разноуровневые</a:t>
            </a:r>
            <a:r>
              <a:rPr lang="ru-RU" dirty="0" smtClean="0"/>
              <a:t> задания, творческие задания;</a:t>
            </a:r>
          </a:p>
          <a:p>
            <a:r>
              <a:rPr lang="ru-RU" dirty="0" smtClean="0"/>
              <a:t>консультирование по возникшей проблеме;</a:t>
            </a:r>
          </a:p>
          <a:p>
            <a:r>
              <a:rPr lang="ru-RU" dirty="0" smtClean="0"/>
              <a:t>дискуссия;</a:t>
            </a:r>
          </a:p>
          <a:p>
            <a:r>
              <a:rPr lang="ru-RU" dirty="0" smtClean="0"/>
              <a:t>ТРИЗ;</a:t>
            </a:r>
          </a:p>
          <a:p>
            <a:r>
              <a:rPr lang="ru-RU" dirty="0" smtClean="0"/>
              <a:t>игры.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9897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ТРИЗ — теория решения изобретательских задач</a:t>
            </a:r>
            <a:r>
              <a:rPr lang="ru-RU" dirty="0" smtClean="0"/>
              <a:t> — область знаний, исследующая механизмы развития технических систем с целью создания практических методов решения изобретательских задач</a:t>
            </a:r>
            <a:r>
              <a:rPr lang="ru-RU" dirty="0" smtClean="0"/>
              <a:t>.</a:t>
            </a:r>
          </a:p>
          <a:p>
            <a:r>
              <a:rPr lang="ru-RU" dirty="0" smtClean="0"/>
              <a:t> "</a:t>
            </a:r>
            <a:r>
              <a:rPr lang="ru-RU" i="1" dirty="0" smtClean="0"/>
              <a:t>Цель ТРИЗ: опираясь на изучение объективных закономерностей развития технических систем, дать правила организации мышления по </a:t>
            </a:r>
            <a:r>
              <a:rPr lang="ru-RU" i="1" dirty="0" err="1" smtClean="0"/>
              <a:t>многоэкранной</a:t>
            </a:r>
            <a:r>
              <a:rPr lang="ru-RU" i="1" dirty="0" smtClean="0"/>
              <a:t> схеме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Эти методы и формы дают возможность одарённым учащимся выбрать подходящие или формы и виды творческой деятельности.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400" b="1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500702"/>
            <a:ext cx="8641080" cy="10515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такое «одаренный ребенок»?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70416"/>
          </a:xfrm>
        </p:spPr>
        <p:txBody>
          <a:bodyPr>
            <a:normAutofit fontScale="92500"/>
          </a:bodyPr>
          <a:lstStyle/>
          <a:p>
            <a:r>
              <a:rPr lang="ru-RU" i="1" dirty="0" smtClean="0"/>
              <a:t>Одаренный </a:t>
            </a:r>
            <a:r>
              <a:rPr lang="ru-RU" i="1" dirty="0" smtClean="0"/>
              <a:t>ребенок </a:t>
            </a:r>
            <a:r>
              <a:rPr lang="ru-RU" dirty="0" smtClean="0"/>
              <a:t>- </a:t>
            </a:r>
            <a:r>
              <a:rPr lang="ru-RU" dirty="0" smtClean="0"/>
              <a:t>это ребенок, который выделяется яркими, очевидными, иногда </a:t>
            </a:r>
            <a:r>
              <a:rPr lang="ru-RU" b="1" i="1" dirty="0" smtClean="0"/>
              <a:t>выдающимися достижениями</a:t>
            </a:r>
            <a:r>
              <a:rPr lang="ru-RU" dirty="0" smtClean="0"/>
              <a:t> (или </a:t>
            </a:r>
            <a:r>
              <a:rPr lang="ru-RU" b="1" i="1" dirty="0" smtClean="0"/>
              <a:t>имеет внутренние предпосылки для таких достижений</a:t>
            </a:r>
            <a:r>
              <a:rPr lang="ru-RU" dirty="0" smtClean="0"/>
              <a:t>) в том или ином виде </a:t>
            </a:r>
            <a:r>
              <a:rPr lang="ru-RU" dirty="0" smtClean="0"/>
              <a:t>деятельности.</a:t>
            </a:r>
          </a:p>
          <a:p>
            <a:r>
              <a:rPr lang="ru-RU" dirty="0" smtClean="0"/>
              <a:t>Одаренные дети обычно обладают </a:t>
            </a:r>
            <a:r>
              <a:rPr lang="ru-RU" b="1" i="1" dirty="0" smtClean="0"/>
              <a:t>отличной памятью</a:t>
            </a:r>
            <a:r>
              <a:rPr lang="ru-RU" dirty="0" smtClean="0"/>
              <a:t>, которая базируется на ранней речи и абстрактном мышлении. Их отличает </a:t>
            </a:r>
            <a:r>
              <a:rPr lang="ru-RU" b="1" i="1" dirty="0" smtClean="0"/>
              <a:t>способность классифицировать информацию и опыт, умение широко пользоваться накопленными знаниями</a:t>
            </a:r>
            <a:r>
              <a:rPr lang="ru-RU" dirty="0" smtClean="0"/>
              <a:t>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214950"/>
            <a:ext cx="9572660" cy="1337312"/>
          </a:xfrm>
        </p:spPr>
        <p:txBody>
          <a:bodyPr>
            <a:normAutofit/>
          </a:bodyPr>
          <a:lstStyle/>
          <a:p>
            <a:r>
              <a:rPr lang="ru-RU" dirty="0" smtClean="0"/>
              <a:t>Плюсы и минусы одаренного ребенка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3238" y="530223"/>
          <a:ext cx="8183562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1781"/>
                <a:gridCol w="4091781"/>
              </a:tblGrid>
              <a:tr h="284279">
                <a:tc>
                  <a:txBody>
                    <a:bodyPr/>
                    <a:lstStyle/>
                    <a:p>
                      <a:r>
                        <a:rPr lang="ru-RU" dirty="0" smtClean="0"/>
                        <a:t>Положительные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кач-ва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Отрицательные </a:t>
                      </a:r>
                      <a:r>
                        <a:rPr lang="ru-RU" dirty="0" err="1" smtClean="0"/>
                        <a:t>кач-ва</a:t>
                      </a:r>
                      <a:endParaRPr lang="ru-RU" dirty="0"/>
                    </a:p>
                  </a:txBody>
                  <a:tcPr/>
                </a:tc>
              </a:tr>
              <a:tr h="284279"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неуемное любопытство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неспособность стать на точку зрения другого</a:t>
                      </a:r>
                      <a:endParaRPr lang="ru-RU" dirty="0"/>
                    </a:p>
                  </a:txBody>
                  <a:tcPr/>
                </a:tc>
              </a:tr>
              <a:tr h="490672"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высокая продуктивность мышления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формальный подход к учебе, если ему неинтересно</a:t>
                      </a:r>
                      <a:endParaRPr lang="ru-RU" dirty="0"/>
                    </a:p>
                  </a:txBody>
                  <a:tcPr/>
                </a:tc>
              </a:tr>
              <a:tr h="700961"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высокая концентрация внимания на интересующем деле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стремление всегда быть правым в споре</a:t>
                      </a:r>
                      <a:endParaRPr lang="ru-RU" dirty="0"/>
                    </a:p>
                  </a:txBody>
                  <a:tcPr/>
                </a:tc>
              </a:tr>
              <a:tr h="284279"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упорство в достижении результатов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4279"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богатая фантазия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4279"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легкость ассоциирования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84279"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открытость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84279"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принципиальность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Условия успешной работы с одаренными </a:t>
            </a:r>
            <a:r>
              <a:rPr lang="ru-RU" dirty="0" smtClean="0"/>
              <a:t>учащимися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Заниматься  с одарёнными детьми необходимо прежде всего и потому, что </a:t>
            </a:r>
            <a:r>
              <a:rPr lang="ru-RU" b="1" i="1" dirty="0" smtClean="0"/>
              <a:t>полное раскрытие способностей и талантов ребёнка важно не только для него самого, но и для общества в целом</a:t>
            </a:r>
            <a:r>
              <a:rPr lang="ru-RU" dirty="0" smtClean="0"/>
              <a:t>. Создание условий для оптимального развития одарённых детей, чья одарённость на настоящий момент может быть не проявившейся, а также просто способных детей, в отношении которых есть серьёзная надежда на дальнейший качественный скачок в развитии их способностей, является одним из направлений нашей работы.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Условия успешной работы с одаренными учащимися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1">
              <a:buNone/>
            </a:pPr>
            <a:r>
              <a:rPr lang="ru-RU" b="1" dirty="0" smtClean="0"/>
              <a:t>Учитель </a:t>
            </a:r>
            <a:r>
              <a:rPr lang="ru-RU" b="1" dirty="0" smtClean="0"/>
              <a:t>должен быть:</a:t>
            </a:r>
            <a:endParaRPr lang="ru-RU" dirty="0" smtClean="0"/>
          </a:p>
          <a:p>
            <a:r>
              <a:rPr lang="ru-RU" dirty="0" smtClean="0"/>
              <a:t>увлечен своим делом;</a:t>
            </a:r>
          </a:p>
          <a:p>
            <a:r>
              <a:rPr lang="ru-RU" dirty="0" smtClean="0"/>
              <a:t>непременно талантливым, способным к экспериментальной и творческой деятельности;</a:t>
            </a:r>
          </a:p>
          <a:p>
            <a:r>
              <a:rPr lang="ru-RU" dirty="0" smtClean="0"/>
              <a:t>способным к экспериментальной, научной и творческой деятельности;</a:t>
            </a:r>
          </a:p>
          <a:p>
            <a:r>
              <a:rPr lang="ru-RU" dirty="0" smtClean="0"/>
              <a:t>профессионально грамотным;</a:t>
            </a:r>
          </a:p>
          <a:p>
            <a:r>
              <a:rPr lang="ru-RU" dirty="0" smtClean="0"/>
              <a:t>интеллектуальным, нравственным и эрудированным;</a:t>
            </a:r>
          </a:p>
          <a:p>
            <a:r>
              <a:rPr lang="ru-RU" dirty="0" smtClean="0"/>
              <a:t>проводником передовых педагогических технологий;</a:t>
            </a:r>
          </a:p>
          <a:p>
            <a:r>
              <a:rPr lang="ru-RU" dirty="0" smtClean="0"/>
              <a:t>психологом, воспитателем и умелым организатором учебно-воспитательного процесса;</a:t>
            </a:r>
          </a:p>
          <a:p>
            <a:r>
              <a:rPr lang="ru-RU" dirty="0" smtClean="0"/>
              <a:t>знатоком во всех областях человеческой жизни.</a:t>
            </a:r>
          </a:p>
          <a:p>
            <a:r>
              <a:rPr lang="ru-RU" dirty="0" smtClean="0"/>
              <a:t>иметь позитивную Я – концепцию, быть целеустремленным, настойчивым, эмоционально стабильным.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Условия успешной работы с одаренными учащимися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При работе с одаренными детьми необходимо уметь:</a:t>
            </a:r>
            <a:endParaRPr lang="ru-RU" dirty="0" smtClean="0"/>
          </a:p>
          <a:p>
            <a:r>
              <a:rPr lang="ru-RU" dirty="0" smtClean="0"/>
              <a:t>обогащать </a:t>
            </a:r>
            <a:r>
              <a:rPr lang="ru-RU" dirty="0" smtClean="0"/>
              <a:t>учебные программы, т.е. обновлять и расширять содержание </a:t>
            </a:r>
            <a:r>
              <a:rPr lang="ru-RU" dirty="0" smtClean="0"/>
              <a:t>образования;</a:t>
            </a:r>
          </a:p>
          <a:p>
            <a:r>
              <a:rPr lang="ru-RU" dirty="0" smtClean="0"/>
              <a:t>стимулировать </a:t>
            </a:r>
            <a:r>
              <a:rPr lang="ru-RU" dirty="0" smtClean="0"/>
              <a:t>познавательные способности </a:t>
            </a:r>
            <a:r>
              <a:rPr lang="ru-RU" dirty="0" smtClean="0"/>
              <a:t>учащихся;</a:t>
            </a:r>
          </a:p>
          <a:p>
            <a:r>
              <a:rPr lang="ru-RU" dirty="0" smtClean="0"/>
              <a:t>работать </a:t>
            </a:r>
            <a:r>
              <a:rPr lang="ru-RU" dirty="0" smtClean="0"/>
              <a:t>дифференцированно, осуществлять индивидуальный подход и консультировать </a:t>
            </a:r>
            <a:r>
              <a:rPr lang="ru-RU" dirty="0" smtClean="0"/>
              <a:t>учащихся;</a:t>
            </a:r>
          </a:p>
          <a:p>
            <a:r>
              <a:rPr lang="ru-RU" dirty="0" smtClean="0"/>
              <a:t>принимать </a:t>
            </a:r>
            <a:r>
              <a:rPr lang="ru-RU" dirty="0" smtClean="0"/>
              <a:t>взвешенные психолого-педагогические </a:t>
            </a:r>
            <a:r>
              <a:rPr lang="ru-RU" dirty="0" smtClean="0"/>
              <a:t>решения;</a:t>
            </a:r>
          </a:p>
          <a:p>
            <a:r>
              <a:rPr lang="ru-RU" dirty="0" smtClean="0"/>
              <a:t>анализировать </a:t>
            </a:r>
            <a:r>
              <a:rPr lang="ru-RU" dirty="0" smtClean="0"/>
              <a:t>свою учебно-воспитательную деятельность и всего </a:t>
            </a:r>
            <a:r>
              <a:rPr lang="ru-RU" dirty="0" smtClean="0"/>
              <a:t>класса;</a:t>
            </a:r>
          </a:p>
          <a:p>
            <a:r>
              <a:rPr lang="ru-RU" dirty="0" smtClean="0"/>
              <a:t>отбирать </a:t>
            </a:r>
            <a:r>
              <a:rPr lang="ru-RU" dirty="0" smtClean="0"/>
              <a:t>и готовить материалы для коллективных творческих дел.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429264"/>
            <a:ext cx="9358378" cy="10515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Принципы педагогической деятельности в работе с одаренными детьми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принцип максимального разнообразия предоставленных возможностей для развития личности;</a:t>
            </a:r>
          </a:p>
          <a:p>
            <a:r>
              <a:rPr lang="ru-RU" dirty="0" smtClean="0"/>
              <a:t>принцип возрастания роли внеурочной деятельности;</a:t>
            </a:r>
          </a:p>
          <a:p>
            <a:r>
              <a:rPr lang="ru-RU" dirty="0" smtClean="0"/>
              <a:t>принцип индивидуализации и дифференциации обучения;</a:t>
            </a:r>
          </a:p>
          <a:p>
            <a:r>
              <a:rPr lang="ru-RU" dirty="0" smtClean="0"/>
              <a:t>принцип создания условий для совместной работы учащихся при минимальном участии учителя;</a:t>
            </a:r>
          </a:p>
          <a:p>
            <a:r>
              <a:rPr lang="ru-RU" dirty="0" smtClean="0"/>
              <a:t>принцип свободы выбора учащимся дополнительных образовательных услуг, помощи, наставничества.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Формы и методы работы с одарёнными детьми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Важнейшей проблемой нашего общества является сохранение и развитие одарённости. Перед учителями стоит основная задача – способствовать </a:t>
            </a:r>
            <a:r>
              <a:rPr lang="ru-RU" dirty="0" smtClean="0"/>
              <a:t>развитию </a:t>
            </a:r>
            <a:r>
              <a:rPr lang="ru-RU" dirty="0" smtClean="0"/>
              <a:t>каждой личности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учебном процессе развитие одарённого ребёнка следует рассматривать как развитие его внутреннего </a:t>
            </a:r>
            <a:r>
              <a:rPr lang="ru-RU" dirty="0" err="1" smtClean="0"/>
              <a:t>деятельностного</a:t>
            </a:r>
            <a:r>
              <a:rPr lang="ru-RU" dirty="0" smtClean="0"/>
              <a:t> потенциала, способности быть автором, творцом активным созидателем свое жизни, уметь ставить цель, искать способы её достижения, быть способным к свободному выбору и ответственности за него, максимально использовать свои способности.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Формы и методы работы с одарёнными детьми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Методы работы:</a:t>
            </a:r>
            <a:endParaRPr lang="ru-RU" dirty="0" smtClean="0"/>
          </a:p>
          <a:p>
            <a:r>
              <a:rPr lang="ru-RU" dirty="0" smtClean="0"/>
              <a:t>исследовательский;</a:t>
            </a:r>
          </a:p>
          <a:p>
            <a:r>
              <a:rPr lang="ru-RU" dirty="0" smtClean="0"/>
              <a:t>частично-поисковый;</a:t>
            </a:r>
          </a:p>
          <a:p>
            <a:r>
              <a:rPr lang="ru-RU" dirty="0" smtClean="0"/>
              <a:t>проблемный;</a:t>
            </a:r>
          </a:p>
          <a:p>
            <a:r>
              <a:rPr lang="ru-RU" dirty="0" smtClean="0"/>
              <a:t>проективный;</a:t>
            </a:r>
          </a:p>
          <a:p>
            <a:r>
              <a:rPr lang="ru-RU" dirty="0" err="1" smtClean="0"/>
              <a:t>синектика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16</TotalTime>
  <Words>463</Words>
  <Application>Microsoft Office PowerPoint</Application>
  <PresentationFormat>Экран (4:3)</PresentationFormat>
  <Paragraphs>72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«Работа с одаренными детьми. Формы и методы работы с одарёнными детьми» </vt:lpstr>
      <vt:lpstr>Что такое «одаренный ребенок»?</vt:lpstr>
      <vt:lpstr>Плюсы и минусы одаренного ребенка</vt:lpstr>
      <vt:lpstr>Условия успешной работы с одаренными учащимися</vt:lpstr>
      <vt:lpstr>Условия успешной работы с одаренными учащимися</vt:lpstr>
      <vt:lpstr>Условия успешной работы с одаренными учащимися</vt:lpstr>
      <vt:lpstr>Принципы педагогической деятельности в работе с одаренными детьми</vt:lpstr>
      <vt:lpstr>Формы и методы работы с одарёнными детьми</vt:lpstr>
      <vt:lpstr>Формы и методы работы с одарёнными детьми</vt:lpstr>
      <vt:lpstr>Формы и методы работы с одарёнными детьми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«Работа с одаренными детьми. Формы и методы работы с одарёнными детьми»</dc:title>
  <dc:creator>Пользователь Windows</dc:creator>
  <cp:lastModifiedBy>Пользователь Windows</cp:lastModifiedBy>
  <cp:revision>2</cp:revision>
  <dcterms:created xsi:type="dcterms:W3CDTF">2024-04-08T07:01:14Z</dcterms:created>
  <dcterms:modified xsi:type="dcterms:W3CDTF">2024-04-08T07:17:24Z</dcterms:modified>
</cp:coreProperties>
</file>